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Sarpanch"/>
      <p:regular r:id="rId14"/>
    </p:embeddedFont>
    <p:embeddedFont>
      <p:font typeface="Sarpanch Ultra-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9" autoAdjust="0"/>
  </p:normalViewPr>
  <p:slideViewPr>
    <p:cSldViewPr>
      <p:cViewPr varScale="1">
        <p:scale>
          <a:sx n="80" d="100"/>
          <a:sy n="80" d="100"/>
        </p:scale>
        <p:origin x="7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77515" y="-2460879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03353" y="943858"/>
            <a:ext cx="15523152" cy="794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63"/>
              </a:lnSpc>
            </a:pPr>
            <a:r>
              <a:rPr lang="en-US" sz="11983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Mobile App For Real-Time Skin Cancer Detection</a:t>
            </a:r>
          </a:p>
          <a:p>
            <a:pPr algn="l">
              <a:lnSpc>
                <a:spcPts val="12463"/>
              </a:lnSpc>
            </a:pPr>
            <a:endParaRPr lang="en-US" sz="11983" b="1">
              <a:solidFill>
                <a:srgbClr val="FFFFFF"/>
              </a:solidFill>
              <a:latin typeface="Sarpanch Ultra-Bold"/>
              <a:ea typeface="Sarpanch Ultra-Bold"/>
              <a:cs typeface="Sarpanch Ultra-Bold"/>
              <a:sym typeface="Sarpanch Ultra-Bold"/>
            </a:endParaRPr>
          </a:p>
          <a:p>
            <a:pPr algn="l">
              <a:lnSpc>
                <a:spcPts val="12463"/>
              </a:lnSpc>
            </a:pPr>
            <a:endParaRPr lang="en-US" sz="11983" b="1">
              <a:solidFill>
                <a:srgbClr val="FFFFFF"/>
              </a:solidFill>
              <a:latin typeface="Sarpanch Ultra-Bold"/>
              <a:ea typeface="Sarpanch Ultra-Bold"/>
              <a:cs typeface="Sarpanch Ultra-Bold"/>
              <a:sym typeface="Sarpanch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73020" y="6249490"/>
            <a:ext cx="5225813" cy="455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Group: 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Nick Speranza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Lawson Darrow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Nikiraj Konwar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Christian Stevens</a:t>
            </a:r>
          </a:p>
          <a:p>
            <a:pPr algn="l">
              <a:lnSpc>
                <a:spcPts val="3670"/>
              </a:lnSpc>
            </a:pPr>
            <a:endParaRPr lang="en-US" sz="2621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Advisor: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Professor Nematzadeh</a:t>
            </a:r>
          </a:p>
          <a:p>
            <a:pPr algn="l">
              <a:lnSpc>
                <a:spcPts val="3670"/>
              </a:lnSpc>
            </a:pPr>
            <a:endParaRPr lang="en-US" sz="2621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670"/>
              </a:lnSpc>
              <a:spcBef>
                <a:spcPct val="0"/>
              </a:spcBef>
            </a:pPr>
            <a:endParaRPr lang="en-US" sz="2621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080581" y="5667185"/>
            <a:ext cx="4537634" cy="4537634"/>
          </a:xfrm>
          <a:custGeom>
            <a:avLst/>
            <a:gdLst/>
            <a:ahLst/>
            <a:cxnLst/>
            <a:rect l="l" t="t" r="r" b="b"/>
            <a:pathLst>
              <a:path w="4537634" h="4537634">
                <a:moveTo>
                  <a:pt x="0" y="0"/>
                </a:moveTo>
                <a:lnTo>
                  <a:pt x="4537634" y="0"/>
                </a:lnTo>
                <a:lnTo>
                  <a:pt x="4537634" y="4537634"/>
                </a:lnTo>
                <a:lnTo>
                  <a:pt x="0" y="453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81721" y="368837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93008" y="5534501"/>
            <a:ext cx="8165026" cy="7871182"/>
          </a:xfrm>
          <a:custGeom>
            <a:avLst/>
            <a:gdLst/>
            <a:ahLst/>
            <a:cxnLst/>
            <a:rect l="l" t="t" r="r" b="b"/>
            <a:pathLst>
              <a:path w="8165026" h="7871182">
                <a:moveTo>
                  <a:pt x="0" y="0"/>
                </a:moveTo>
                <a:lnTo>
                  <a:pt x="8165026" y="0"/>
                </a:lnTo>
                <a:lnTo>
                  <a:pt x="8165026" y="7871182"/>
                </a:lnTo>
                <a:lnTo>
                  <a:pt x="0" y="787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08826" y="257175"/>
            <a:ext cx="11670347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Milestone Plans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97147" y="1797329"/>
            <a:ext cx="12406369" cy="866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257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4 (February 23): Planned Tasks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Finalize and export production-ready ML model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Integrate model into mobile app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Validate preprocessing consistency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Conduct initial integrated testing</a:t>
            </a:r>
          </a:p>
          <a:p>
            <a:pPr algn="just">
              <a:lnSpc>
                <a:spcPts val="3602"/>
              </a:lnSpc>
            </a:pPr>
            <a:endParaRPr lang="en-US" sz="2572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602"/>
              </a:lnSpc>
            </a:pPr>
            <a:r>
              <a:rPr lang="en-US" sz="257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5 (March 30): Planned Tasks: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 inference speed and stability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Expand testing across edge cases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Conduct user-oriented evaluation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Analyze results and prepare Showcase poster</a:t>
            </a:r>
          </a:p>
          <a:p>
            <a:pPr algn="just">
              <a:lnSpc>
                <a:spcPts val="3602"/>
              </a:lnSpc>
            </a:pPr>
            <a:endParaRPr lang="en-US" sz="2572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602"/>
              </a:lnSpc>
            </a:pPr>
            <a:r>
              <a:rPr lang="en-US" sz="257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6 (April 20): Planned Tasks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 system integration and testing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Full system demo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 evaluation and analysis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Create user and developer manuals</a:t>
            </a:r>
          </a:p>
          <a:p>
            <a:pPr marL="555480" lvl="1" indent="-277740" algn="just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Produce demo video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  <a:endParaRPr lang="en-US" sz="2572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203515" y="-347887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7671" y="3476579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88769" y="-2517626"/>
            <a:ext cx="9992829" cy="9992829"/>
          </a:xfrm>
          <a:custGeom>
            <a:avLst/>
            <a:gdLst/>
            <a:ahLst/>
            <a:cxnLst/>
            <a:rect l="l" t="t" r="r" b="b"/>
            <a:pathLst>
              <a:path w="9992829" h="9992829">
                <a:moveTo>
                  <a:pt x="0" y="0"/>
                </a:moveTo>
                <a:lnTo>
                  <a:pt x="9992830" y="0"/>
                </a:lnTo>
                <a:lnTo>
                  <a:pt x="9992830" y="9992829"/>
                </a:lnTo>
                <a:lnTo>
                  <a:pt x="0" y="999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21452" y="-927102"/>
            <a:ext cx="4300303" cy="4283912"/>
          </a:xfrm>
          <a:custGeom>
            <a:avLst/>
            <a:gdLst/>
            <a:ahLst/>
            <a:cxnLst/>
            <a:rect l="l" t="t" r="r" b="b"/>
            <a:pathLst>
              <a:path w="4300303" h="4283912">
                <a:moveTo>
                  <a:pt x="0" y="0"/>
                </a:moveTo>
                <a:lnTo>
                  <a:pt x="4300304" y="0"/>
                </a:lnTo>
                <a:lnTo>
                  <a:pt x="4300304" y="4283912"/>
                </a:lnTo>
                <a:lnTo>
                  <a:pt x="0" y="428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05210" y="7475203"/>
            <a:ext cx="8965581" cy="8931408"/>
          </a:xfrm>
          <a:custGeom>
            <a:avLst/>
            <a:gdLst/>
            <a:ahLst/>
            <a:cxnLst/>
            <a:rect l="l" t="t" r="r" b="b"/>
            <a:pathLst>
              <a:path w="8965581" h="8931408">
                <a:moveTo>
                  <a:pt x="0" y="0"/>
                </a:moveTo>
                <a:lnTo>
                  <a:pt x="8965580" y="0"/>
                </a:lnTo>
                <a:lnTo>
                  <a:pt x="8965580" y="8931408"/>
                </a:lnTo>
                <a:lnTo>
                  <a:pt x="0" y="893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07646" y="4120331"/>
            <a:ext cx="12418411" cy="5137969"/>
          </a:xfrm>
          <a:custGeom>
            <a:avLst/>
            <a:gdLst/>
            <a:ahLst/>
            <a:cxnLst/>
            <a:rect l="l" t="t" r="r" b="b"/>
            <a:pathLst>
              <a:path w="12418411" h="5137969">
                <a:moveTo>
                  <a:pt x="0" y="0"/>
                </a:moveTo>
                <a:lnTo>
                  <a:pt x="12418410" y="0"/>
                </a:lnTo>
                <a:lnTo>
                  <a:pt x="12418410" y="5137969"/>
                </a:lnTo>
                <a:lnTo>
                  <a:pt x="0" y="5137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597964" y="646218"/>
            <a:ext cx="10691427" cy="506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Task Matrix for Milestone 4</a:t>
            </a:r>
          </a:p>
          <a:p>
            <a:pPr algn="l">
              <a:lnSpc>
                <a:spcPts val="9880"/>
              </a:lnSpc>
            </a:pPr>
            <a:endParaRPr lang="en-US" sz="10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9880"/>
              </a:lnSpc>
            </a:pPr>
            <a:endParaRPr lang="en-US" sz="10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14292" y="-64199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81066" y="3846769"/>
            <a:ext cx="11925868" cy="187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2"/>
              </a:lnSpc>
            </a:pPr>
            <a:r>
              <a:rPr lang="en-US" sz="13752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69024" y="6132718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5" name="Freeform 5"/>
          <p:cNvSpPr/>
          <p:nvPr/>
        </p:nvSpPr>
        <p:spPr>
          <a:xfrm>
            <a:off x="13637031" y="249036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3875" y="471286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1063616" y="2197550"/>
            <a:ext cx="7797553" cy="7797553"/>
          </a:xfrm>
          <a:custGeom>
            <a:avLst/>
            <a:gdLst/>
            <a:ahLst/>
            <a:cxnLst/>
            <a:rect l="l" t="t" r="r" b="b"/>
            <a:pathLst>
              <a:path w="7797553" h="7797553">
                <a:moveTo>
                  <a:pt x="7797553" y="0"/>
                </a:moveTo>
                <a:lnTo>
                  <a:pt x="0" y="0"/>
                </a:lnTo>
                <a:lnTo>
                  <a:pt x="0" y="7797553"/>
                </a:lnTo>
                <a:lnTo>
                  <a:pt x="7797553" y="7797553"/>
                </a:lnTo>
                <a:lnTo>
                  <a:pt x="779755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532397" y="-4536892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23784"/>
            <a:ext cx="13716589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Goal and 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52931"/>
            <a:ext cx="10139125" cy="771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28" lvl="1" indent="-299014" algn="l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Skin cancer is one of the most common cancers worldwide.</a:t>
            </a:r>
          </a:p>
          <a:p>
            <a:pPr algn="l">
              <a:lnSpc>
                <a:spcPts val="3877"/>
              </a:lnSpc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98028" lvl="1" indent="-299014" algn="l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Early detection is strongly linked to better survival rates.</a:t>
            </a:r>
          </a:p>
          <a:p>
            <a:pPr algn="l">
              <a:lnSpc>
                <a:spcPts val="3877"/>
              </a:lnSpc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98028" lvl="1" indent="-299014" algn="l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Many people lack access to dermatologists or routine skin checks.</a:t>
            </a:r>
          </a:p>
          <a:p>
            <a:pPr algn="l">
              <a:lnSpc>
                <a:spcPts val="3877"/>
              </a:lnSpc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98028" lvl="1" indent="-299014" algn="l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Current systems are costly, slow, and often inaccessible.</a:t>
            </a:r>
          </a:p>
          <a:p>
            <a:pPr algn="l">
              <a:lnSpc>
                <a:spcPts val="3877"/>
              </a:lnSpc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98028" lvl="1" indent="-299014" algn="l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Our solution aims to make prevention and monitoring more accessible.</a:t>
            </a:r>
          </a:p>
          <a:p>
            <a:pPr algn="l">
              <a:lnSpc>
                <a:spcPts val="3877"/>
              </a:lnSpc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877"/>
              </a:lnSpc>
              <a:spcBef>
                <a:spcPct val="0"/>
              </a:spcBef>
            </a:pPr>
            <a:endParaRPr lang="en-US" sz="276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6147" y="7992520"/>
            <a:ext cx="3324898" cy="30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sz="1808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6675" y="2341787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019089" y="-127644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06361" y="7391719"/>
            <a:ext cx="6168122" cy="6144611"/>
          </a:xfrm>
          <a:custGeom>
            <a:avLst/>
            <a:gdLst/>
            <a:ahLst/>
            <a:cxnLst/>
            <a:rect l="l" t="t" r="r" b="b"/>
            <a:pathLst>
              <a:path w="6168122" h="6144611">
                <a:moveTo>
                  <a:pt x="0" y="0"/>
                </a:moveTo>
                <a:lnTo>
                  <a:pt x="6168122" y="0"/>
                </a:lnTo>
                <a:lnTo>
                  <a:pt x="6168122" y="6144612"/>
                </a:lnTo>
                <a:lnTo>
                  <a:pt x="0" y="614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2231" y="450555"/>
            <a:ext cx="11269880" cy="381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Key Features</a:t>
            </a:r>
          </a:p>
          <a:p>
            <a:pPr algn="l">
              <a:lnSpc>
                <a:spcPts val="9880"/>
              </a:lnSpc>
            </a:pPr>
            <a:endParaRPr lang="en-US" sz="10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9880"/>
              </a:lnSpc>
            </a:pPr>
            <a:endParaRPr lang="en-US" sz="1040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231" y="1990122"/>
            <a:ext cx="8439287" cy="624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Check a skin spot instantly, anytime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Take a photo or upload an image and get immediate feedback about potential risk. </a:t>
            </a:r>
          </a:p>
          <a:p>
            <a:pPr algn="l">
              <a:lnSpc>
                <a:spcPts val="3583"/>
              </a:lnSpc>
            </a:pPr>
            <a:endParaRPr lang="en-US" sz="255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583"/>
              </a:lnSpc>
            </a:pPr>
            <a:r>
              <a:rPr lang="en-US" sz="2559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Get help taking a clear, usable photo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On-screen guidance helps position the camera, improve lighting, and reduce blur before the photo is analyzed. </a:t>
            </a:r>
          </a:p>
          <a:p>
            <a:pPr algn="just">
              <a:lnSpc>
                <a:spcPts val="3583"/>
              </a:lnSpc>
            </a:pPr>
            <a:endParaRPr lang="en-US" sz="255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583"/>
              </a:lnSpc>
            </a:pPr>
            <a:r>
              <a:rPr lang="en-US" sz="2559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See past scans and track changes over time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Review previous scans in one place and monitor how a spot changes over time. 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endParaRPr lang="en-US" sz="255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583"/>
              </a:lnSpc>
              <a:spcBef>
                <a:spcPct val="0"/>
              </a:spcBef>
            </a:pPr>
            <a:endParaRPr lang="en-US" sz="2559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64445" y="1851653"/>
            <a:ext cx="8412080" cy="5309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Understand what the results mean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Each scan comes with clear explanations, warning signs to look out for, and guidance on when to seek medical advice. 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endParaRPr lang="en-US" sz="2508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Keep everything private and on the device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All analysis runs directly on the phone, with no cloud uploads required. 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endParaRPr lang="en-US" sz="2508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 b="1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Stay proactive with smart follow-ups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Helpful reminders encourage follow-up scans when appropriate, without creating pressure or alarm.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4437" y="471107"/>
            <a:ext cx="9429615" cy="379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778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Algorithms and Tools</a:t>
            </a:r>
          </a:p>
          <a:p>
            <a:pPr algn="l">
              <a:lnSpc>
                <a:spcPts val="7391"/>
              </a:lnSpc>
            </a:pPr>
            <a:endParaRPr lang="en-US" sz="778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7391"/>
              </a:lnSpc>
            </a:pPr>
            <a:endParaRPr lang="en-US" sz="778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84437" y="2443422"/>
            <a:ext cx="10904852" cy="784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Algorithms &amp; Tools</a:t>
            </a:r>
          </a:p>
          <a:p>
            <a:pPr marL="485462" lvl="1" indent="-242731" algn="just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Machine Learning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Python with TensorFlow and Keras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Transfer learning using EfficientNet and MobileNetV2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Data augmentation and MixUp regularization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Class weighting and threshold tuning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K-fold cross-validation for model evaluation</a:t>
            </a:r>
          </a:p>
          <a:p>
            <a:pPr marL="485462" lvl="1" indent="-242731" algn="just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Model Deployment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TensorFlow Lite for on-device inference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Optimized for speed and low memory usage</a:t>
            </a:r>
          </a:p>
          <a:p>
            <a:pPr marL="485462" lvl="1" indent="-242731" algn="just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Mobile Application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React for cross-platform Android and iOS development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Guided camera and real-time image capture</a:t>
            </a:r>
          </a:p>
          <a:p>
            <a:pPr marL="485462" lvl="1" indent="-242731" algn="just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Image Processing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Image resizing and normalization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Preprocessing consistent with training pipeline</a:t>
            </a:r>
          </a:p>
          <a:p>
            <a:pPr marL="485462" lvl="1" indent="-242731" algn="just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Supporting Tools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GitHub for version control and collaboration</a:t>
            </a:r>
          </a:p>
          <a:p>
            <a:pPr marL="970924" lvl="2" indent="-323641" algn="just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Standard evaluation libraries for performance analysis</a:t>
            </a:r>
          </a:p>
          <a:p>
            <a:pPr algn="just">
              <a:lnSpc>
                <a:spcPts val="3147"/>
              </a:lnSpc>
              <a:spcBef>
                <a:spcPct val="0"/>
              </a:spcBef>
            </a:pPr>
            <a:endParaRPr lang="en-US" sz="2248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207257" y="-5501114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435622" y="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795400" y="-445754"/>
            <a:ext cx="5046846" cy="5938354"/>
          </a:xfrm>
          <a:custGeom>
            <a:avLst/>
            <a:gdLst/>
            <a:ahLst/>
            <a:cxnLst/>
            <a:rect l="l" t="t" r="r" b="b"/>
            <a:pathLst>
              <a:path w="5046846" h="5938354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8990" y="6619032"/>
            <a:ext cx="4879379" cy="4879379"/>
          </a:xfrm>
          <a:custGeom>
            <a:avLst/>
            <a:gdLst/>
            <a:ahLst/>
            <a:cxnLst/>
            <a:rect l="l" t="t" r="r" b="b"/>
            <a:pathLst>
              <a:path w="4879379" h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731514"/>
            <a:ext cx="12058737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Novel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4689" y="2133962"/>
            <a:ext cx="9944957" cy="767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7"/>
              </a:lnSpc>
            </a:pPr>
            <a:endParaRPr/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Privacy-first, on-device inference without uploading images to external servers</a:t>
            </a:r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Real-time skin lesion analysis directly on the mobile device</a:t>
            </a:r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User-friendly, guided interface integrated with AI predictions</a:t>
            </a:r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Emphasis on interpretability and responsible result presentation</a:t>
            </a:r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Optimized deep learning models designed for mobile performance</a:t>
            </a:r>
          </a:p>
          <a:p>
            <a:pPr marL="679652" lvl="1" indent="-339826" algn="l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Combines accuracy, privacy, and usability in a single system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  <a:endParaRPr lang="en-US" sz="3147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5150" y="4060397"/>
            <a:ext cx="3755624" cy="343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id="7" name="Freeform 7"/>
          <p:cNvSpPr/>
          <p:nvPr/>
        </p:nvSpPr>
        <p:spPr>
          <a:xfrm>
            <a:off x="12029452" y="-530738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4502197" y="535851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4808" y="4738044"/>
            <a:ext cx="5813192" cy="5548956"/>
          </a:xfrm>
          <a:custGeom>
            <a:avLst/>
            <a:gdLst/>
            <a:ahLst/>
            <a:cxnLst/>
            <a:rect l="l" t="t" r="r" b="b"/>
            <a:pathLst>
              <a:path w="5813192" h="5548956">
                <a:moveTo>
                  <a:pt x="0" y="0"/>
                </a:moveTo>
                <a:lnTo>
                  <a:pt x="5813192" y="0"/>
                </a:lnTo>
                <a:lnTo>
                  <a:pt x="5813192" y="5548956"/>
                </a:lnTo>
                <a:lnTo>
                  <a:pt x="0" y="5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12474808" y="-1204875"/>
            <a:ext cx="5286493" cy="5286493"/>
          </a:xfrm>
          <a:custGeom>
            <a:avLst/>
            <a:gdLst/>
            <a:ahLst/>
            <a:cxnLst/>
            <a:rect l="l" t="t" r="r" b="b"/>
            <a:pathLst>
              <a:path w="5286493" h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115119" y="-4343349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6234" y="1414909"/>
            <a:ext cx="13721987" cy="236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8"/>
              </a:lnSpc>
            </a:pPr>
            <a:r>
              <a:rPr lang="en-US" sz="953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Technical Challenges</a:t>
            </a:r>
          </a:p>
          <a:p>
            <a:pPr algn="l">
              <a:lnSpc>
                <a:spcPts val="9058"/>
              </a:lnSpc>
            </a:pPr>
            <a:endParaRPr lang="en-US" sz="9535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413966"/>
            <a:ext cx="11365186" cy="644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Balancing model accuracy with mobile performance limitations</a:t>
            </a:r>
          </a:p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Optimizing high-capacity models for fast on-device inference</a:t>
            </a:r>
          </a:p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Handling dataset imbalance between benign and malignant cases</a:t>
            </a:r>
          </a:p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Ensuring generalization across real-world image quality and lighting conditions</a:t>
            </a:r>
          </a:p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Maintaining high recall for malignant cases while avoiding overfitting</a:t>
            </a:r>
          </a:p>
          <a:p>
            <a:pPr marL="614811" lvl="1" indent="-307405" algn="l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Designing UI messaging that communicates uncertainty responsibly</a:t>
            </a:r>
          </a:p>
          <a:p>
            <a:pPr algn="l">
              <a:lnSpc>
                <a:spcPts val="3986"/>
              </a:lnSpc>
              <a:spcBef>
                <a:spcPct val="0"/>
              </a:spcBef>
            </a:pPr>
            <a:endParaRPr lang="en-US" sz="2847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979580" y="408161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5176" y="738868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49650" y="3055903"/>
            <a:ext cx="10476713" cy="59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6"/>
              </a:lnSpc>
            </a:pPr>
            <a:r>
              <a:rPr lang="en-US" sz="2418" b="1">
                <a:solidFill>
                  <a:srgbClr val="F7F7F0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The system consists of four primary modules:</a:t>
            </a:r>
          </a:p>
          <a:p>
            <a:pPr algn="l">
              <a:lnSpc>
                <a:spcPts val="3386"/>
              </a:lnSpc>
            </a:pPr>
            <a:endParaRPr lang="en-US" sz="2418" b="1">
              <a:solidFill>
                <a:srgbClr val="F7F7F0"/>
              </a:solidFill>
              <a:latin typeface="Sarpanch Ultra-Bold"/>
              <a:ea typeface="Sarpanch Ultra-Bold"/>
              <a:cs typeface="Sarpanch Ultra-Bold"/>
              <a:sym typeface="Sarpanch Ultra-Bold"/>
            </a:endParaRP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Mobile UI and Camera Interface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Image Preprocessing Pipeline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On-Device ML Inference Engine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marL="522192" lvl="1" indent="-261096" algn="l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Local Storage and Results Management</a:t>
            </a:r>
          </a:p>
          <a:p>
            <a:pPr algn="l">
              <a:lnSpc>
                <a:spcPts val="3386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These modules interact in a linear but modular pipeline, allowing independent testing and refinement.</a:t>
            </a:r>
          </a:p>
          <a:p>
            <a:pPr algn="ctr">
              <a:lnSpc>
                <a:spcPts val="3386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04700" y="699910"/>
            <a:ext cx="16783300" cy="239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6"/>
              </a:lnSpc>
            </a:pPr>
            <a:r>
              <a:rPr lang="en-US" sz="961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Design and System Architecture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22447" y="5571291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89047" y="514350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475435" y="-5300886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839139" y="2626196"/>
            <a:ext cx="4047519" cy="7352139"/>
          </a:xfrm>
          <a:custGeom>
            <a:avLst/>
            <a:gdLst/>
            <a:ahLst/>
            <a:cxnLst/>
            <a:rect l="l" t="t" r="r" b="b"/>
            <a:pathLst>
              <a:path w="4047519" h="7352139">
                <a:moveTo>
                  <a:pt x="0" y="0"/>
                </a:moveTo>
                <a:lnTo>
                  <a:pt x="4047519" y="0"/>
                </a:lnTo>
                <a:lnTo>
                  <a:pt x="4047519" y="7352138"/>
                </a:lnTo>
                <a:lnTo>
                  <a:pt x="0" y="7352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88738" y="8630858"/>
            <a:ext cx="8900309" cy="183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User and Hardware Interfaces:</a:t>
            </a:r>
          </a:p>
          <a:p>
            <a:pPr algn="ctr">
              <a:lnSpc>
                <a:spcPts val="2467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The system interfaces directly with smartphone cameras and storage. No external hardware is required.</a:t>
            </a:r>
          </a:p>
          <a:p>
            <a:pPr algn="ctr">
              <a:lnSpc>
                <a:spcPts val="2467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  <a:p>
            <a:pPr algn="ctr">
              <a:lnSpc>
                <a:spcPts val="2467"/>
              </a:lnSpc>
            </a:pPr>
            <a:endParaRPr lang="en-US" sz="2418">
              <a:solidFill>
                <a:srgbClr val="F7F7F0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9941" y="-477008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781721" y="-638221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37257" y="789235"/>
            <a:ext cx="8526125" cy="8708530"/>
          </a:xfrm>
          <a:custGeom>
            <a:avLst/>
            <a:gdLst/>
            <a:ahLst/>
            <a:cxnLst/>
            <a:rect l="l" t="t" r="r" b="b"/>
            <a:pathLst>
              <a:path w="8526125" h="8708530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60056" y="1878905"/>
            <a:ext cx="10767889" cy="132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66763" y="3465283"/>
            <a:ext cx="8693035" cy="603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607" lvl="1" indent="-340304" algn="l">
              <a:lnSpc>
                <a:spcPts val="4413"/>
              </a:lnSpc>
              <a:buFont typeface="Arial"/>
              <a:buChar char="•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Classification performance:</a:t>
            </a:r>
          </a:p>
          <a:p>
            <a:pPr marL="1361215" lvl="2" indent="-453738" algn="l">
              <a:lnSpc>
                <a:spcPts val="4413"/>
              </a:lnSpc>
              <a:buFont typeface="Arial"/>
              <a:buChar char="⚬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Accuracy</a:t>
            </a:r>
          </a:p>
          <a:p>
            <a:pPr marL="1361215" lvl="2" indent="-453738" algn="l">
              <a:lnSpc>
                <a:spcPts val="4413"/>
              </a:lnSpc>
              <a:buFont typeface="Arial"/>
              <a:buChar char="⚬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Precision</a:t>
            </a:r>
          </a:p>
          <a:p>
            <a:pPr marL="1361215" lvl="2" indent="-453738" algn="l">
              <a:lnSpc>
                <a:spcPts val="4413"/>
              </a:lnSpc>
              <a:buFont typeface="Arial"/>
              <a:buChar char="⚬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Recall</a:t>
            </a:r>
          </a:p>
          <a:p>
            <a:pPr marL="1361215" lvl="2" indent="-453738" algn="l">
              <a:lnSpc>
                <a:spcPts val="4413"/>
              </a:lnSpc>
              <a:buFont typeface="Arial"/>
              <a:buChar char="⚬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AUC</a:t>
            </a:r>
          </a:p>
          <a:p>
            <a:pPr marL="680607" lvl="1" indent="-340304" algn="l">
              <a:lnSpc>
                <a:spcPts val="4413"/>
              </a:lnSpc>
              <a:buFont typeface="Arial"/>
              <a:buChar char="•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Inference speed and responsiveness</a:t>
            </a:r>
          </a:p>
          <a:p>
            <a:pPr marL="680607" lvl="1" indent="-340304" algn="l">
              <a:lnSpc>
                <a:spcPts val="4413"/>
              </a:lnSpc>
              <a:buFont typeface="Arial"/>
              <a:buChar char="•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Reliability across varied image conditions</a:t>
            </a:r>
          </a:p>
          <a:p>
            <a:pPr marL="680607" lvl="1" indent="-340304" algn="l">
              <a:lnSpc>
                <a:spcPts val="4413"/>
              </a:lnSpc>
              <a:buFont typeface="Arial"/>
              <a:buChar char="•"/>
            </a:pPr>
            <a:r>
              <a:rPr lang="en-US" sz="3152" dirty="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User satisfaction via surveys and qualitative feedback</a:t>
            </a:r>
          </a:p>
          <a:p>
            <a:pPr algn="just">
              <a:lnSpc>
                <a:spcPts val="4413"/>
              </a:lnSpc>
              <a:spcBef>
                <a:spcPct val="0"/>
              </a:spcBef>
            </a:pPr>
            <a:endParaRPr lang="en-US" sz="3152" dirty="0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6232793" y="789235"/>
            <a:ext cx="8526125" cy="8708530"/>
          </a:xfrm>
          <a:custGeom>
            <a:avLst/>
            <a:gdLst/>
            <a:ahLst/>
            <a:cxnLst/>
            <a:rect l="l" t="t" r="r" b="b"/>
            <a:pathLst>
              <a:path w="8526125" h="8708530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26116" y="-5006960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76321" y="904703"/>
            <a:ext cx="9077467" cy="27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52"/>
              </a:lnSpc>
            </a:pPr>
            <a:r>
              <a:rPr lang="en-US" sz="1089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Progress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69429" y="4455480"/>
            <a:ext cx="9491251" cy="44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592" lvl="1" indent="-394796" algn="just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ML Model: 95% complete</a:t>
            </a:r>
          </a:p>
          <a:p>
            <a:pPr marL="789592" lvl="1" indent="-394796" algn="just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Small Model Testing: 82% complete</a:t>
            </a:r>
          </a:p>
          <a:p>
            <a:pPr marL="789592" lvl="1" indent="-394796" algn="just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App UI: 95% complete</a:t>
            </a:r>
          </a:p>
          <a:p>
            <a:pPr marL="789592" lvl="1" indent="-394796" algn="just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App Features: 89% complete</a:t>
            </a:r>
          </a:p>
          <a:p>
            <a:pPr marL="789592" lvl="1" indent="-394796" algn="just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Remaining work focuses on final optimization and integration</a:t>
            </a:r>
          </a:p>
          <a:p>
            <a:pPr algn="just">
              <a:lnSpc>
                <a:spcPts val="5120"/>
              </a:lnSpc>
              <a:spcBef>
                <a:spcPct val="0"/>
              </a:spcBef>
            </a:pPr>
            <a:endParaRPr lang="en-US" sz="3657">
              <a:solidFill>
                <a:srgbClr val="FFFFFF"/>
              </a:solidFill>
              <a:latin typeface="Sarpanch"/>
              <a:ea typeface="Sarpanch"/>
              <a:cs typeface="Sarpanch"/>
              <a:sym typeface="Sarpanch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7965418" y="2987023"/>
            <a:ext cx="11563441" cy="11563441"/>
          </a:xfrm>
          <a:custGeom>
            <a:avLst/>
            <a:gdLst/>
            <a:ahLst/>
            <a:cxnLst/>
            <a:rect l="l" t="t" r="r" b="b"/>
            <a:pathLst>
              <a:path w="11563441" h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26497" y="5610712"/>
            <a:ext cx="8165026" cy="7871182"/>
          </a:xfrm>
          <a:custGeom>
            <a:avLst/>
            <a:gdLst/>
            <a:ahLst/>
            <a:cxnLst/>
            <a:rect l="l" t="t" r="r" b="b"/>
            <a:pathLst>
              <a:path w="8165026" h="7871182">
                <a:moveTo>
                  <a:pt x="0" y="0"/>
                </a:moveTo>
                <a:lnTo>
                  <a:pt x="8165026" y="0"/>
                </a:lnTo>
                <a:lnTo>
                  <a:pt x="8165026" y="7871181"/>
                </a:lnTo>
                <a:lnTo>
                  <a:pt x="0" y="787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Macintosh PowerPoint</Application>
  <PresentationFormat>Custom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Sarpanch Ultra-Bold</vt:lpstr>
      <vt:lpstr>Calibri</vt:lpstr>
      <vt:lpstr>Sarpanch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Green and Black Futuristic Artificial  Intelligence Presentation</dc:title>
  <cp:lastModifiedBy>Nikiraj Konwar</cp:lastModifiedBy>
  <cp:revision>2</cp:revision>
  <dcterms:created xsi:type="dcterms:W3CDTF">2006-08-16T00:00:00Z</dcterms:created>
  <dcterms:modified xsi:type="dcterms:W3CDTF">2026-01-28T17:58:49Z</dcterms:modified>
  <dc:identifier>DAG_t1SPtdg</dc:identifier>
</cp:coreProperties>
</file>